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61" r:id="rId6"/>
    <p:sldId id="260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D181E-0B10-4100-8887-4AD1699A6297}" type="datetimeFigureOut">
              <a:rPr lang="de-DE" smtClean="0"/>
              <a:t>04.04.2016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59577-E6AE-4C5C-AC34-5BD5A29525B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FA480D-CB17-4C49-BB2A-C7514E1C7CE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ctr"/>
            <a:fld id="{CEAB1635-7AB6-4A02-8F63-2344453D2D84}" type="slidenum">
              <a:rPr lang="en-US" smtClean="0"/>
              <a:pPr algn="ctr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CFA480D-CB17-4C49-BB2A-C7514E1C7CE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FA480D-CB17-4C49-BB2A-C7514E1C7CE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ctr"/>
            <a:fld id="{CEAB1635-7AB6-4A02-8F63-2344453D2D84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FA480D-CB17-4C49-BB2A-C7514E1C7CEA}" type="datetimeFigureOut">
              <a:rPr lang="en-US" smtClean="0"/>
              <a:pPr/>
              <a:t>4/4/2016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/>
            <a:fld id="{CEAB1635-7AB6-4A02-8F63-2344453D2D84}" type="slidenum">
              <a:rPr lang="en-US" smtClean="0"/>
              <a:pPr algn="ctr"/>
              <a:t>‹Nr.›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err="1" smtClean="0"/>
              <a:t>Akti</a:t>
            </a:r>
            <a:r>
              <a:rPr lang="de-DE" dirty="0" smtClean="0"/>
              <a:t>(on)</a:t>
            </a:r>
            <a:r>
              <a:rPr lang="de-DE" b="1" dirty="0" err="1" smtClean="0"/>
              <a:t>vierung</a:t>
            </a:r>
            <a:r>
              <a:rPr lang="de-DE" b="1" dirty="0" smtClean="0"/>
              <a:t> 2015</a:t>
            </a:r>
            <a:r>
              <a:rPr lang="de-DE" noProof="0" dirty="0" smtClean="0"/>
              <a:t>	</a:t>
            </a:r>
            <a:endParaRPr lang="de-D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noProof="0" dirty="0" smtClean="0"/>
              <a:t>Grundschule Nassau </a:t>
            </a:r>
            <a:endParaRPr lang="de-DE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5796136" y="6237312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R. </a:t>
            </a:r>
            <a:r>
              <a:rPr lang="de-DE" sz="1100" smtClean="0"/>
              <a:t>Schermuly</a:t>
            </a:r>
            <a:endParaRPr lang="de-DE" sz="1100" dirty="0" smtClean="0"/>
          </a:p>
        </p:txBody>
      </p:sp>
      <p:pic>
        <p:nvPicPr>
          <p:cNvPr id="14337" name="officeArt obj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614487" cy="16097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ist viel mehr, als dass die Schüler etwas nach Anweisung   	ausführen.</a:t>
            </a:r>
          </a:p>
          <a:p>
            <a:endParaRPr lang="de-DE" sz="1800" noProof="0" dirty="0" smtClean="0"/>
          </a:p>
          <a:p>
            <a:r>
              <a:rPr lang="de-DE" sz="1800" dirty="0" smtClean="0"/>
              <a:t>… ist das „In-Gang – Bringen“ der Selbstständigkeit im Denken und 	Handeln der Schüler</a:t>
            </a:r>
          </a:p>
          <a:p>
            <a:endParaRPr lang="de-DE" sz="1800" dirty="0" smtClean="0"/>
          </a:p>
          <a:p>
            <a:r>
              <a:rPr lang="de-DE" sz="1800" noProof="0" dirty="0" smtClean="0"/>
              <a:t>… ist die Förderung der Lernprozesse</a:t>
            </a:r>
          </a:p>
          <a:p>
            <a:endParaRPr lang="de-DE" sz="1800" noProof="0" dirty="0" smtClean="0"/>
          </a:p>
          <a:p>
            <a:r>
              <a:rPr lang="de-DE" sz="1800" dirty="0" smtClean="0"/>
              <a:t>… Handlungsspielräume für Schülerinnen und Schüler</a:t>
            </a:r>
          </a:p>
          <a:p>
            <a:endParaRPr lang="de-DE" sz="1800" dirty="0" smtClean="0"/>
          </a:p>
          <a:p>
            <a:r>
              <a:rPr lang="de-DE" sz="1800" noProof="0" dirty="0" smtClean="0"/>
              <a:t>… Sprech- und Lerngelegenheiten</a:t>
            </a:r>
          </a:p>
          <a:p>
            <a:endParaRPr lang="de-DE" sz="1800" noProof="0" dirty="0" smtClean="0"/>
          </a:p>
          <a:p>
            <a:r>
              <a:rPr lang="de-DE" sz="1800" dirty="0" smtClean="0"/>
              <a:t>… Selbstständiges Lernen </a:t>
            </a:r>
          </a:p>
          <a:p>
            <a:endParaRPr lang="de-DE" sz="1800" dirty="0" smtClean="0"/>
          </a:p>
          <a:p>
            <a:r>
              <a:rPr lang="de-DE" sz="1800" noProof="0" dirty="0" smtClean="0"/>
              <a:t>… Reflexion der eigenen Lernprozesse</a:t>
            </a:r>
            <a:endParaRPr lang="de-DE" sz="18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2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Aktivierung</a:t>
            </a:r>
            <a:endParaRPr lang="de-DE" noProof="0" dirty="0">
              <a:solidFill>
                <a:schemeClr val="tx1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00192" y="4365104"/>
            <a:ext cx="1223882" cy="1871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/>
          </a:bodyPr>
          <a:lstStyle/>
          <a:p>
            <a:r>
              <a:rPr lang="de-DE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Dienstbesprechung „Aktivierung“</a:t>
            </a:r>
          </a:p>
          <a:p>
            <a:pPr lvl="1">
              <a:buFont typeface="Wingdings" pitchFamily="2" charset="2"/>
              <a:buChar char="è"/>
            </a:pPr>
            <a:r>
              <a:rPr lang="de-DE" sz="1200" dirty="0" smtClean="0">
                <a:solidFill>
                  <a:schemeClr val="tx1"/>
                </a:solidFill>
                <a:sym typeface="Wingdings" pitchFamily="2" charset="2"/>
              </a:rPr>
              <a:t>Allgemeine Einführung/ Vorstellung Hospitationsbogen/ gedachter Verlauf </a:t>
            </a:r>
          </a:p>
          <a:p>
            <a:pPr lvl="1">
              <a:buNone/>
            </a:pPr>
            <a:endParaRPr lang="de-DE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Unterrichtsbesuche durch die Schulleitung</a:t>
            </a:r>
          </a:p>
          <a:p>
            <a:pPr>
              <a:buNone/>
            </a:pPr>
            <a:r>
              <a:rPr lang="de-DE" sz="1800" dirty="0" smtClean="0">
                <a:sym typeface="Wingdings" pitchFamily="2" charset="2"/>
              </a:rPr>
              <a:t>	</a:t>
            </a:r>
            <a:r>
              <a:rPr lang="de-DE" sz="1200" dirty="0" smtClean="0">
                <a:sym typeface="Wingdings" pitchFamily="2" charset="2"/>
              </a:rPr>
              <a:t> alle Kolleginnen/mit anschließender Besprechung/ Schwerpunkt Aktivierung</a:t>
            </a:r>
          </a:p>
          <a:p>
            <a:pPr>
              <a:buNone/>
            </a:pPr>
            <a:endParaRPr lang="de-DE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800" noProof="0" dirty="0" smtClean="0"/>
              <a:t>Mindestens 2 Hospitationen der Kolleginnen untereinander</a:t>
            </a:r>
          </a:p>
          <a:p>
            <a:pPr>
              <a:buNone/>
            </a:pPr>
            <a:r>
              <a:rPr lang="de-DE" sz="1800" noProof="0" dirty="0" smtClean="0">
                <a:sym typeface="Wingdings" pitchFamily="2" charset="2"/>
              </a:rPr>
              <a:t>	</a:t>
            </a:r>
            <a:r>
              <a:rPr lang="de-DE" sz="1200" noProof="0" dirty="0" smtClean="0">
                <a:sym typeface="Wingdings" pitchFamily="2" charset="2"/>
              </a:rPr>
              <a:t> Schwerpunkt Aktivierung/ dokumentiert (ohne inhaltliche Rückmeldung an die Schulleitung)</a:t>
            </a:r>
          </a:p>
          <a:p>
            <a:pPr>
              <a:buNone/>
            </a:pPr>
            <a:endParaRPr lang="de-DE" sz="1200" noProof="0" dirty="0" smtClean="0"/>
          </a:p>
          <a:p>
            <a:r>
              <a:rPr lang="de-DE" sz="1800" dirty="0" smtClean="0"/>
              <a:t>1. Nassauer Aktivierungsbörse</a:t>
            </a:r>
          </a:p>
          <a:p>
            <a:pPr>
              <a:buNone/>
            </a:pPr>
            <a:r>
              <a:rPr lang="de-DE" sz="1800" noProof="0" dirty="0" smtClean="0">
                <a:sym typeface="Wingdings" pitchFamily="2" charset="2"/>
              </a:rPr>
              <a:t>	</a:t>
            </a:r>
            <a:r>
              <a:rPr lang="de-DE" sz="1200" noProof="0" dirty="0" smtClean="0">
                <a:sym typeface="Wingdings" pitchFamily="2" charset="2"/>
              </a:rPr>
              <a:t> alle Kolleginnen stellen eigene Methoden/ Maßnahmen </a:t>
            </a:r>
            <a:r>
              <a:rPr lang="de-DE" sz="1200" noProof="0" dirty="0" err="1" smtClean="0">
                <a:sym typeface="Wingdings" pitchFamily="2" charset="2"/>
              </a:rPr>
              <a:t>u.s.w</a:t>
            </a:r>
            <a:r>
              <a:rPr lang="de-DE" sz="1200" noProof="0" dirty="0" smtClean="0">
                <a:sym typeface="Wingdings" pitchFamily="2" charset="2"/>
              </a:rPr>
              <a:t>. mit dem Schwerpunkt „Aktivierung“ vor</a:t>
            </a:r>
            <a:endParaRPr lang="de-DE" sz="12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>
                <a:solidFill>
                  <a:schemeClr val="tx1"/>
                </a:solidFill>
              </a:rPr>
              <a:t>Akti</a:t>
            </a:r>
            <a:r>
              <a:rPr lang="de-DE" b="0" dirty="0" smtClean="0">
                <a:solidFill>
                  <a:schemeClr val="tx1"/>
                </a:solidFill>
              </a:rPr>
              <a:t>(on) </a:t>
            </a:r>
            <a:r>
              <a:rPr lang="de-DE" b="1" dirty="0" err="1" smtClean="0">
                <a:solidFill>
                  <a:schemeClr val="tx1"/>
                </a:solidFill>
              </a:rPr>
              <a:t>vierung</a:t>
            </a:r>
            <a:r>
              <a:rPr lang="de-DE" dirty="0" smtClean="0">
                <a:solidFill>
                  <a:schemeClr val="tx1"/>
                </a:solidFill>
              </a:rPr>
              <a:t> Mai-Juni 2015	</a:t>
            </a:r>
            <a:endParaRPr lang="de-DE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2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Hospitationsbogen als Grundlage</a:t>
            </a:r>
            <a:endParaRPr lang="de-DE" noProof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524000" y="1873766"/>
          <a:ext cx="6096000" cy="3110468"/>
        </p:xfrm>
        <a:graphic>
          <a:graphicData uri="http://schemas.openxmlformats.org/drawingml/2006/table">
            <a:tbl>
              <a:tblPr/>
              <a:tblGrid>
                <a:gridCol w="3419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741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e-DE" sz="8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7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7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800" dirty="0">
                          <a:latin typeface="Comic Sans MS"/>
                          <a:ea typeface="Times New Roman"/>
                          <a:cs typeface="Times New Roman"/>
                        </a:rPr>
                        <a:t>Thema der Stunde: __________________________________________________________             Anlage: _______</a:t>
                      </a:r>
                      <a:endParaRPr lang="de-DE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700" dirty="0">
                          <a:latin typeface="Comic Sans MS"/>
                          <a:ea typeface="Times New Roman"/>
                          <a:cs typeface="Times New Roman"/>
                        </a:rPr>
                        <a:t>Teilnehmer/innen:     _____________________________________________________________________________________</a:t>
                      </a:r>
                      <a:endParaRPr lang="de-DE" sz="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06"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Beobachtungsschwerpunkt </a:t>
                      </a:r>
                      <a:endParaRPr lang="de-DE" sz="7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2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Aktivierung</a:t>
                      </a:r>
                      <a:endParaRPr lang="de-DE" sz="7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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latin typeface="Comic Sans MS"/>
                          <a:ea typeface="Times New Roman"/>
                          <a:cs typeface="Times New Roman"/>
                          <a:sym typeface="Wingdings"/>
                        </a:rPr>
                        <a:t>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Bemerkungen/Beobachtungen </a:t>
                      </a:r>
                      <a:r>
                        <a:rPr lang="de-DE" sz="1300" b="1">
                          <a:latin typeface="Comic Sans MS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de-DE" sz="1300" b="1">
                          <a:latin typeface="Comic Sans MS"/>
                          <a:ea typeface="Times New Roman"/>
                          <a:cs typeface="Times New Roman"/>
                          <a:sym typeface="Wingdings"/>
                        </a:rPr>
                        <a:t>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2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800" b="1">
                          <a:latin typeface="Comic Sans MS"/>
                          <a:ea typeface="Times New Roman"/>
                          <a:cs typeface="Times New Roman"/>
                        </a:rPr>
                        <a:t>Die Schüler/innen 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  <a:sym typeface="Wingdings"/>
                        </a:rPr>
                        <a:t></a:t>
                      </a:r>
                      <a:r>
                        <a:rPr lang="de-DE" sz="800" b="1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stellen Fragen und erklären sich gegenseitig Unterrichtsinhalte.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  <a:sym typeface="Wingdings"/>
                        </a:rPr>
                        <a:t></a:t>
                      </a: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denken intensiv nach, stellen Vermutungen und Überlegungen an, 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      ziehen Schlüsse, …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36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  <a:sym typeface="Wingdings"/>
                        </a:rPr>
                        <a:t></a:t>
                      </a: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können Vorschläge einbringen, auswählen, begründen, ….. 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700">
                          <a:latin typeface="Comic Sans MS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de-DE" sz="700" b="1">
                          <a:latin typeface="Comic Sans MS"/>
                          <a:ea typeface="Times New Roman"/>
                          <a:cs typeface="Times New Roman"/>
                        </a:rPr>
                        <a:t>entscheiden wie sie lernen wollen, wie man vorgehen kann, ….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2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  <a:sym typeface="Wingdings"/>
                        </a:rPr>
                        <a:t></a:t>
                      </a: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können verschiedenen Lösungswegen nachgehen, eigene Entscheid-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     ungen treffen, ….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7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  <a:sym typeface="Wingdings"/>
                        </a:rPr>
                        <a:t></a:t>
                      </a: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nutzen unterschiedliche Arbeitsformen (Versuch, Recherche, ….).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7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  <a:sym typeface="Wingdings"/>
                        </a:rPr>
                        <a:t></a:t>
                      </a: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reflektieren im Bezug auf ihre Arbeitsformen und ihre Ergebnisse.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7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  <a:sym typeface="Wingdings"/>
                        </a:rPr>
                        <a:t></a:t>
                      </a:r>
                      <a:r>
                        <a:rPr lang="de-DE" sz="900" b="1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äußern Vorschläge zur Weiterarbeit.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Der Unterricht und die Arbeitsformen lassen einen </a:t>
                      </a:r>
                      <a:r>
                        <a:rPr lang="de-DE" sz="80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roten</a:t>
                      </a: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 Faden erkennen.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  <a:cs typeface="Times New Roman"/>
                        </a:rPr>
                        <a:t>Viele  Schüler kommen im Unterrichtsverlauf zu Wort.</a:t>
                      </a:r>
                      <a:endParaRPr lang="de-DE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0191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32040" y="602128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…entwickelt von der Schulleiter-AG Rhein-Lahn </a:t>
            </a:r>
            <a:endParaRPr lang="de-DE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Im Rahmen einer pädagogischen Konferenz am 15.6.15 stellten alle Kolleginnen Methoden, Maßnahmen </a:t>
            </a:r>
            <a:r>
              <a:rPr lang="de-DE" sz="1800" dirty="0" err="1" smtClean="0"/>
              <a:t>u.s.w</a:t>
            </a:r>
            <a:r>
              <a:rPr lang="de-DE" sz="1800" dirty="0" smtClean="0"/>
              <a:t>. handlungsorientiert vor, die zur Aktivierung der Kinder (an diesem Tag auch der Lehrkräfte) beitragen sollten. </a:t>
            </a:r>
          </a:p>
          <a:p>
            <a:endParaRPr lang="de-DE" sz="1800" dirty="0" smtClean="0"/>
          </a:p>
          <a:p>
            <a:r>
              <a:rPr lang="de-DE" sz="1800" dirty="0" smtClean="0"/>
              <a:t>Eine Überblickstafel gibt den Lehrkräften in der Folge die Möglichkeit, themenbezogen mit den entsprechenden Kolleginnen in Kontakt zu treten und Material zu tauschen. </a:t>
            </a:r>
          </a:p>
          <a:p>
            <a:endParaRPr lang="de-DE" sz="1800" dirty="0" smtClean="0"/>
          </a:p>
          <a:p>
            <a:r>
              <a:rPr lang="de-DE" sz="1800" dirty="0" smtClean="0"/>
              <a:t>Zudem erhalten alle Kolleginnen diese Präsentation.</a:t>
            </a:r>
            <a:endParaRPr lang="de-DE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2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1.</a:t>
            </a:r>
            <a:r>
              <a:rPr lang="de-DE" sz="4200" b="0" kern="1200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Nassauer Aktivierungsbörse</a:t>
            </a:r>
            <a:endParaRPr lang="de-DE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2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Überblickstafel Aktivierungsbörse</a:t>
            </a:r>
            <a:endParaRPr lang="de-DE" noProof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907704" y="1484784"/>
          <a:ext cx="4248472" cy="4824530"/>
        </p:xfrm>
        <a:graphic>
          <a:graphicData uri="http://schemas.openxmlformats.org/drawingml/2006/table">
            <a:tbl>
              <a:tblPr/>
              <a:tblGrid>
                <a:gridCol w="24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latin typeface="Calibri"/>
                          <a:ea typeface="Calibri"/>
                          <a:cs typeface="Times New Roman"/>
                        </a:rPr>
                        <a:t>Nr.</a:t>
                      </a: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latin typeface="Calibri"/>
                          <a:ea typeface="Calibri"/>
                          <a:cs typeface="Times New Roman"/>
                        </a:rPr>
                        <a:t>Beschreibung d. Maßnahme </a:t>
                      </a: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latin typeface="Calibri"/>
                          <a:ea typeface="Calibri"/>
                          <a:cs typeface="Times New Roman"/>
                        </a:rPr>
                        <a:t>Kollegin</a:t>
                      </a: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Ball-Rechenspiel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Münz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Puppe Lola spricht für das Kind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Münz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Lola – Begrüßungslied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Bechtold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Übung Notenwerte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Schönrock-Wenzel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Lesespiel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Kröck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Konstantin-Drachenkarten 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Kröck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Kommunikationssäckchen (E/ D)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Röhrig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Rechensäckchen (M)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Röhrig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Kommunikations-/ Reflexionswürfel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Röhrig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Karten Lernprozessreflexion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Vasiliauskaite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Lose zur Lernprozessreflexion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Vasiliauskaite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Personen beschreiben (Spiel zum Kennenlernen)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Neifer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Bücher zur Aktivierung 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Neifer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Blinzel-Spiel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Neifer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Kopfrechenspiel mit Karten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Schwerdling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Gedankenlandkarte/Mind-Map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Scherer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Fühl-Säckchen mit Figuren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Scherer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Schau Boden-Schau hoch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Scherer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Bingo 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Behrendt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Geschichte von den Wölfen (Verdoppeln)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Behrendt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Pattern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Reiländer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„Lottoschein“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Vasiliauskaite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„Wanderrechnen“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Reiländer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Spiel herstellen (Lernprozess planen)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Bechtold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Umschläge „Konstruktion von Matheaufgaben“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Dillmann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Schreibtagebuch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Dababi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Lernbox „Kann das stimmen“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Dababi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Schreiben zu Vorgaben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Dababi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Aufdeckmethode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Frau Kaufmann 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latin typeface="Calibri"/>
                          <a:ea typeface="Calibri"/>
                          <a:cs typeface="Times New Roman"/>
                        </a:rPr>
                        <a:t>Strichmännchen – Übung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dirty="0">
                          <a:latin typeface="Calibri"/>
                          <a:ea typeface="Calibri"/>
                          <a:cs typeface="Times New Roman"/>
                        </a:rPr>
                        <a:t>Frau </a:t>
                      </a:r>
                      <a:r>
                        <a:rPr lang="de-DE" sz="700" dirty="0" err="1">
                          <a:latin typeface="Calibri"/>
                          <a:ea typeface="Calibri"/>
                          <a:cs typeface="Times New Roman"/>
                        </a:rPr>
                        <a:t>Marxen</a:t>
                      </a: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660232" y="59492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…vorgestellte Ergebnisse der Arbeit vom 15.6.15 </a:t>
            </a:r>
            <a:endParaRPr lang="de-DE" sz="1200" dirty="0"/>
          </a:p>
        </p:txBody>
      </p:sp>
      <p:pic>
        <p:nvPicPr>
          <p:cNvPr id="8193" name="Picture 1" descr="C:\Users\schermuly\Desktop\Organisation\Aktivierungsbörse\20150615_16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873526" cy="1556792"/>
          </a:xfrm>
          <a:prstGeom prst="rect">
            <a:avLst/>
          </a:prstGeom>
          <a:noFill/>
        </p:spPr>
      </p:pic>
      <p:pic>
        <p:nvPicPr>
          <p:cNvPr id="8194" name="Picture 2" descr="C:\Users\schermuly\Desktop\Organisation\Aktivierungsbörse\20150615_151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01008"/>
            <a:ext cx="2258667" cy="1265515"/>
          </a:xfrm>
          <a:prstGeom prst="rect">
            <a:avLst/>
          </a:prstGeom>
          <a:noFill/>
        </p:spPr>
      </p:pic>
      <p:pic>
        <p:nvPicPr>
          <p:cNvPr id="8195" name="Picture 3" descr="C:\Users\schermuly\Desktop\Organisation\Aktivierungsbörse\20150615_153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340768"/>
            <a:ext cx="2411760" cy="1356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Eindrücke</a:t>
            </a:r>
            <a:endParaRPr lang="de-DE" noProof="0" dirty="0"/>
          </a:p>
        </p:txBody>
      </p:sp>
      <p:pic>
        <p:nvPicPr>
          <p:cNvPr id="2049" name="Picture 1" descr="C:\Users\schermuly\Desktop\Organisation\Aktivierungsbörse\20150615_164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51513" y="925150"/>
            <a:ext cx="3849285" cy="3240360"/>
          </a:xfrm>
          <a:prstGeom prst="rect">
            <a:avLst/>
          </a:prstGeom>
          <a:noFill/>
        </p:spPr>
      </p:pic>
      <p:pic>
        <p:nvPicPr>
          <p:cNvPr id="2050" name="Picture 2" descr="C:\Users\schermuly\Desktop\Organisation\Aktivierungsbörse\20150615_164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25144"/>
            <a:ext cx="2944327" cy="1656184"/>
          </a:xfrm>
          <a:prstGeom prst="rect">
            <a:avLst/>
          </a:prstGeom>
          <a:noFill/>
        </p:spPr>
      </p:pic>
      <p:pic>
        <p:nvPicPr>
          <p:cNvPr id="2051" name="Picture 3" descr="C:\Users\schermuly\Desktop\Organisation\Aktivierungsbörse\20150615_1542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73016"/>
            <a:ext cx="5296178" cy="2979100"/>
          </a:xfrm>
          <a:prstGeom prst="rect">
            <a:avLst/>
          </a:prstGeom>
          <a:noFill/>
        </p:spPr>
      </p:pic>
      <p:pic>
        <p:nvPicPr>
          <p:cNvPr id="2052" name="Picture 4" descr="C:\Users\schermuly\Desktop\Organisation\Aktivierungsbörse\20150615_1523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3712413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7D2DAF4-0D77-4D2C-AC81-F3060108BC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443</Words>
  <Application>Microsoft Office PowerPoint</Application>
  <PresentationFormat>Bildschirmpräsentation (4:3)</PresentationFormat>
  <Paragraphs>161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Arial</vt:lpstr>
      <vt:lpstr>Calibri</vt:lpstr>
      <vt:lpstr>Comic Sans MS</vt:lpstr>
      <vt:lpstr>Lucida Sans Unicode</vt:lpstr>
      <vt:lpstr>Times New Roman</vt:lpstr>
      <vt:lpstr>Verdana</vt:lpstr>
      <vt:lpstr>Wingdings</vt:lpstr>
      <vt:lpstr>Wingdings 2</vt:lpstr>
      <vt:lpstr>Wingdings 3</vt:lpstr>
      <vt:lpstr>Deimos</vt:lpstr>
      <vt:lpstr>Akti(on)vierung 2015 </vt:lpstr>
      <vt:lpstr>Aktivierung</vt:lpstr>
      <vt:lpstr>Akti(on) vierung Mai-Juni 2015 </vt:lpstr>
      <vt:lpstr>Hospitationsbogen als Grundlage</vt:lpstr>
      <vt:lpstr>1. Nassauer Aktivierungsbörse</vt:lpstr>
      <vt:lpstr>Überblickstafel Aktivierungsbörse</vt:lpstr>
      <vt:lpstr>Eindrücke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2015-06-16T07:43:26Z</dcterms:created>
  <dcterms:modified xsi:type="dcterms:W3CDTF">2016-04-04T12:26:57Z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